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38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9DF2244-5E81-4894-9897-5026045D30B7}">
  <a:tblStyle styleName="Table_0" styleId="{69DF2244-5E81-4894-9897-5026045D30B7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1" styleId="{D270995B-2886-4BAC-ADAD-AE7128BA6CCA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2" styleId="{9E53B5DA-EAEC-448B-8483-422C39421B7B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13.xml" Type="http://schemas.openxmlformats.org/officeDocument/2006/relationships/slide" Id="rId19"/><Relationship Target="slides/slide30.xml" Type="http://schemas.openxmlformats.org/officeDocument/2006/relationships/slide" Id="rId36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24.xml" Type="http://schemas.openxmlformats.org/officeDocument/2006/relationships/slide" Id="rId30"/><Relationship Target="slides/slide6.xml" Type="http://schemas.openxmlformats.org/officeDocument/2006/relationships/slide" Id="rId12"/><Relationship Target="slides/slide25.xml" Type="http://schemas.openxmlformats.org/officeDocument/2006/relationships/slide" Id="rId31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28.xml" Type="http://schemas.openxmlformats.org/officeDocument/2006/relationships/slide" Id="rId34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46.xml" Type="http://schemas.openxmlformats.org/officeDocument/2006/relationships/slide" Id="rId52"/><Relationship Target="slides/slide45.xml" Type="http://schemas.openxmlformats.org/officeDocument/2006/relationships/slide" Id="rId51"/><Relationship Target="slides/slide44.xml" Type="http://schemas.openxmlformats.org/officeDocument/2006/relationships/slide" Id="rId50"/><Relationship Target="slides/slide42.xml" Type="http://schemas.openxmlformats.org/officeDocument/2006/relationships/slide" Id="rId48"/><Relationship Target="slides/slide41.xml" Type="http://schemas.openxmlformats.org/officeDocument/2006/relationships/slide" Id="rId47"/><Relationship Target="slides/slide23.xml" Type="http://schemas.openxmlformats.org/officeDocument/2006/relationships/slide" Id="rId29"/><Relationship Target="slides/slide43.xml" Type="http://schemas.openxmlformats.org/officeDocument/2006/relationships/slide" Id="rId4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presProps.xml" Type="http://schemas.openxmlformats.org/officeDocument/2006/relationships/presProps" Id="rId2"/><Relationship Target="slides/slide15.xml" Type="http://schemas.openxmlformats.org/officeDocument/2006/relationships/slide" Id="rId21"/><Relationship Target="slides/slide34.xml" Type="http://schemas.openxmlformats.org/officeDocument/2006/relationships/slide" Id="rId40"/><Relationship Target="theme/theme1.xml" Type="http://schemas.openxmlformats.org/officeDocument/2006/relationships/theme" Id="rId1"/><Relationship Target="slides/slide16.xml" Type="http://schemas.openxmlformats.org/officeDocument/2006/relationships/slide" Id="rId22"/><Relationship Target="slides/slide35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7.xml" Type="http://schemas.openxmlformats.org/officeDocument/2006/relationships/slide" Id="rId23"/><Relationship Target="slides/slide36.xml" Type="http://schemas.openxmlformats.org/officeDocument/2006/relationships/slide" Id="rId42"/><Relationship Target="tableStyles.xml" Type="http://schemas.openxmlformats.org/officeDocument/2006/relationships/tableStyles" Id="rId3"/><Relationship Target="slides/slide18.xml" Type="http://schemas.openxmlformats.org/officeDocument/2006/relationships/slide" Id="rId24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39.xml" Type="http://schemas.openxmlformats.org/officeDocument/2006/relationships/slide" Id="rId45"/><Relationship Target="slides/slide40.xml" Type="http://schemas.openxmlformats.org/officeDocument/2006/relationships/slide" Id="rId46"/><Relationship Target="slides/slide14.xml" Type="http://schemas.openxmlformats.org/officeDocument/2006/relationships/slide" Id="rId20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4" name="Shape 4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55" name="Shape 55"/>
          <p:cNvGrpSpPr/>
          <p:nvPr/>
        </p:nvGrpSpPr>
        <p:grpSpPr>
          <a:xfrm>
            <a:off y="4559110" x="0"/>
            <a:ext cy="584536" cx="9144000"/>
            <a:chOff y="3690482" x="0"/>
            <a:chExt cy="301556" cx="9144000"/>
          </a:xfrm>
        </p:grpSpPr>
        <p:sp>
          <p:nvSpPr>
            <p:cNvPr id="56" name="Shape 56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rgbClr val="E9E0C9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y="4025503" x="1792288"/>
            <a:ext cy="471899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rgbClr val="FFA711"/>
              </a:buClr>
              <a:buSzPct val="100000"/>
              <a:buNone/>
              <a:defRPr sz="1400">
                <a:solidFill>
                  <a:srgbClr val="FFA711"/>
                </a:solidFill>
              </a:defRPr>
            </a:lvl1pPr>
          </a:lstStyle>
          <a:p/>
        </p:txBody>
      </p:sp>
      <p:grpSp>
        <p:nvGrpSpPr>
          <p:cNvPr id="61" name="Shape 61"/>
          <p:cNvGrpSpPr/>
          <p:nvPr/>
        </p:nvGrpSpPr>
        <p:grpSpPr>
          <a:xfrm>
            <a:off y="4559110" x="0"/>
            <a:ext cy="584536" cx="9144000"/>
            <a:chOff y="3690482" x="0"/>
            <a:chExt cy="301556" cx="9144000"/>
          </a:xfrm>
        </p:grpSpPr>
        <p:sp>
          <p:nvSpPr>
            <p:cNvPr id="62" name="Shape 62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rgbClr val="FF6428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6" name="Shape 66"/>
          <p:cNvGrpSpPr/>
          <p:nvPr/>
        </p:nvGrpSpPr>
        <p:grpSpPr>
          <a:xfrm>
            <a:off y="3461599" x="0"/>
            <a:ext cy="1647971" cx="9144000"/>
            <a:chOff y="3690482" x="0"/>
            <a:chExt cy="850171" cx="9144000"/>
          </a:xfrm>
        </p:grpSpPr>
        <p:sp>
          <p:nvSpPr>
            <p:cNvPr id="67" name="Shape 67"/>
            <p:cNvSpPr/>
            <p:nvPr/>
          </p:nvSpPr>
          <p:spPr>
            <a:xfrm>
              <a:off y="4419321" x="0"/>
              <a:ext cy="72000" cx="914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y="3956051" x="0"/>
              <a:ext cy="182400" cx="914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y="4186767" x="0"/>
              <a:ext cy="133799" cx="9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y="4320625" x="0"/>
              <a:ext cy="72000" cx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y="4478853" x="0"/>
              <a:ext cy="61800" cx="9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y="1046558" x="685800"/>
            <a:ext cy="1102500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1pPr>
            <a:lvl2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2pPr>
            <a:lvl3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3pPr>
            <a:lvl4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4pPr>
            <a:lvl5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5pPr>
            <a:lvl6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6pPr>
            <a:lvl7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7pPr>
            <a:lvl8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8pPr>
            <a:lvl9pPr rtl="0">
              <a:spcBef>
                <a:spcPts val="0"/>
              </a:spcBef>
              <a:buClr>
                <a:srgbClr val="FFA711"/>
              </a:buClr>
              <a:buSzPct val="100000"/>
              <a:defRPr b="1" sz="4800">
                <a:solidFill>
                  <a:srgbClr val="FFA711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y="2182817" x="685800"/>
            <a:ext cy="838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SzPct val="100000"/>
              <a:buNone/>
              <a:defRPr sz="3200"/>
            </a:lvl2pPr>
            <a:lvl3pPr rtl="0">
              <a:spcBef>
                <a:spcPts val="0"/>
              </a:spcBef>
              <a:buSzPct val="100000"/>
              <a:buNone/>
              <a:defRPr sz="3200"/>
            </a:lvl3pPr>
            <a:lvl4pPr rtl="0">
              <a:spcBef>
                <a:spcPts val="0"/>
              </a:spcBef>
              <a:buSzPct val="100000"/>
              <a:buNone/>
              <a:defRPr sz="3200"/>
            </a:lvl4pPr>
            <a:lvl5pPr rtl="0">
              <a:spcBef>
                <a:spcPts val="0"/>
              </a:spcBef>
              <a:buSzPct val="100000"/>
              <a:buNone/>
              <a:defRPr sz="3200"/>
            </a:lvl5pPr>
            <a:lvl6pPr rtl="0">
              <a:spcBef>
                <a:spcPts val="0"/>
              </a:spcBef>
              <a:buSzPct val="100000"/>
              <a:buNone/>
              <a:defRPr sz="3200"/>
            </a:lvl6pPr>
            <a:lvl7pPr rtl="0">
              <a:spcBef>
                <a:spcPts val="0"/>
              </a:spcBef>
              <a:buSzPct val="100000"/>
              <a:buNone/>
              <a:defRPr sz="3200"/>
            </a:lvl7pPr>
            <a:lvl8pPr rtl="0">
              <a:spcBef>
                <a:spcPts val="0"/>
              </a:spcBef>
              <a:buSzPct val="100000"/>
              <a:buNone/>
              <a:defRPr sz="3200"/>
            </a:lvl8pPr>
            <a:lvl9pPr rtl="0">
              <a:spcBef>
                <a:spcPts val="0"/>
              </a:spcBef>
              <a:buSzPct val="100000"/>
              <a:buNone/>
              <a:defRPr sz="3200"/>
            </a:lvl9pPr>
          </a:lstStyle>
          <a:p/>
        </p:txBody>
      </p:sp>
      <p:grpSp>
        <p:nvGrpSpPr>
          <p:cNvPr id="29" name="Shape 29"/>
          <p:cNvGrpSpPr/>
          <p:nvPr/>
        </p:nvGrpSpPr>
        <p:grpSpPr>
          <a:xfrm>
            <a:off y="3461599" x="0"/>
            <a:ext cy="1647971" cx="9144000"/>
            <a:chOff y="3690482" x="0"/>
            <a:chExt cy="850171" cx="9144000"/>
          </a:xfrm>
        </p:grpSpPr>
        <p:sp>
          <p:nvSpPr>
            <p:cNvPr id="30" name="Shape 30"/>
            <p:cNvSpPr/>
            <p:nvPr/>
          </p:nvSpPr>
          <p:spPr>
            <a:xfrm>
              <a:off y="4419321" x="0"/>
              <a:ext cy="72000" cx="914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y="3956051" x="0"/>
              <a:ext cy="182400" cx="914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y="4186767" x="0"/>
              <a:ext cy="133799" cx="9144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y="4320625" x="0"/>
              <a:ext cy="72000" cx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y="4478853" x="0"/>
              <a:ext cy="61800" cx="9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>
                <a:solidFill>
                  <a:srgbClr val="FFA711"/>
                </a:solidFill>
              </a:defRPr>
            </a:lvl1pPr>
            <a:lvl2pPr rtl="0">
              <a:spcBef>
                <a:spcPts val="0"/>
              </a:spcBef>
              <a:defRPr>
                <a:solidFill>
                  <a:srgbClr val="FFA711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rgbClr val="FFA711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rgbClr val="FFA711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rgbClr val="FFA711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rgbClr val="FFA711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rgbClr val="FFA711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rgbClr val="FFA711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rgbClr val="FFA71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41" name="Shape 41"/>
          <p:cNvGrpSpPr/>
          <p:nvPr/>
        </p:nvGrpSpPr>
        <p:grpSpPr>
          <a:xfrm>
            <a:off y="4559110" x="0"/>
            <a:ext cy="584536" cx="9144000"/>
            <a:chOff y="3690482" x="0"/>
            <a:chExt cy="301556" cx="9144000"/>
          </a:xfrm>
        </p:grpSpPr>
        <p:sp>
          <p:nvSpPr>
            <p:cNvPr id="42" name="Shape 42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rgbClr val="FF6428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1200150" x="457200"/>
            <a:ext cy="3266999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y="1200150" x="4648200"/>
            <a:ext cy="3266999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000"/>
            </a:lvl3pPr>
            <a:lvl4pPr rtl="0">
              <a:spcBef>
                <a:spcPts val="0"/>
              </a:spcBef>
              <a:defRPr sz="1800"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/>
        </p:txBody>
      </p:sp>
      <p:grpSp>
        <p:nvGrpSpPr>
          <p:cNvPr id="49" name="Shape 49"/>
          <p:cNvGrpSpPr/>
          <p:nvPr/>
        </p:nvGrpSpPr>
        <p:grpSpPr>
          <a:xfrm>
            <a:off y="4559110" x="0"/>
            <a:ext cy="584536" cx="9144000"/>
            <a:chOff y="3690482" x="0"/>
            <a:chExt cy="301556" cx="9144000"/>
          </a:xfrm>
        </p:grpSpPr>
        <p:sp>
          <p:nvSpPr>
            <p:cNvPr id="50" name="Shape 50"/>
            <p:cNvSpPr/>
            <p:nvPr/>
          </p:nvSpPr>
          <p:spPr>
            <a:xfrm>
              <a:off y="3774403" x="0"/>
              <a:ext cy="118500" cx="914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y="3875339" x="0"/>
              <a:ext cy="116699" cx="9144000"/>
            </a:xfrm>
            <a:prstGeom prst="rect">
              <a:avLst/>
            </a:prstGeom>
            <a:solidFill>
              <a:srgbClr val="E9E0C9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y="3690482" x="0"/>
              <a:ext cy="45600" cx="9144000"/>
            </a:xfrm>
            <a:prstGeom prst="rect">
              <a:avLst/>
            </a:prstGeom>
            <a:solidFill>
              <a:srgbClr val="FFA711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27BA0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accent2"/>
              </a:buClr>
              <a:buSzPct val="100000"/>
              <a:buFont typeface="Georgia"/>
              <a:buNone/>
              <a:defRPr sz="44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buClr>
                <a:schemeClr val="lt2"/>
              </a:buClr>
              <a:buSzPct val="100000"/>
              <a:buFont typeface="Georgia"/>
              <a:defRPr sz="3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560"/>
              </a:spcBef>
              <a:buClr>
                <a:schemeClr val="lt2"/>
              </a:buClr>
              <a:buSzPct val="100000"/>
              <a:buFont typeface="Georgia"/>
              <a:defRPr sz="28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lt2"/>
              </a:buClr>
              <a:buSzPct val="100000"/>
              <a:buFont typeface="Georgia"/>
              <a:defRPr sz="24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400"/>
              </a:spcBef>
              <a:buClr>
                <a:schemeClr val="lt2"/>
              </a:buClr>
              <a:buSzPct val="100000"/>
              <a:buFont typeface="Georgia"/>
              <a:defRPr sz="20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" name="Shape 25"/>
          <p:cNvSpPr/>
          <p:nvPr/>
        </p:nvSpPr>
        <p:spPr>
          <a:xfrm>
            <a:off y="990" x="0"/>
            <a:ext cy="88500" cx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6.png" Type="http://schemas.openxmlformats.org/officeDocument/2006/relationships/image" Id="rId4"/><Relationship Target="../media/image11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4"/><Relationship Target="../media/image10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4.png" Type="http://schemas.openxmlformats.org/officeDocument/2006/relationships/image" Id="rId4"/><Relationship Target="../media/image15.png" Type="http://schemas.openxmlformats.org/officeDocument/2006/relationships/image" Id="rId3"/><Relationship Target="../media/image16.png" Type="http://schemas.openxmlformats.org/officeDocument/2006/relationships/image" Id="rId5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png" Type="http://schemas.openxmlformats.org/officeDocument/2006/relationships/image" Id="rId4"/><Relationship Target="../media/image20.png" Type="http://schemas.openxmlformats.org/officeDocument/2006/relationships/image" Id="rId3"/><Relationship Target="../media/image24.png" Type="http://schemas.openxmlformats.org/officeDocument/2006/relationships/image" Id="rId6"/><Relationship Target="../media/image25.png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6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Bancos de Dados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y="1525350" x="393950"/>
            <a:ext cy="2235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rgbClr val="E9E0C9"/>
                </a:solidFill>
              </a:rPr>
              <a:t>Aula 04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A711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Parte 2 - Introdução a Bancos de Dados Relacionais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Profissionais envolvidos em um SGBD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pt-BR"/>
              <a:t>Analista de Sistemas:</a:t>
            </a:r>
          </a:p>
          <a:p>
            <a:pPr algn="just" rtl="0" lvl="0" indent="45720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algn="just" rtl="0" lvl="0" indent="457200">
              <a:spcBef>
                <a:spcPts val="0"/>
              </a:spcBef>
              <a:buNone/>
            </a:pPr>
            <a:r>
              <a:rPr sz="2200" lang="pt-BR">
                <a:solidFill>
                  <a:srgbClr val="000000"/>
                </a:solidFill>
              </a:rPr>
              <a:t>Determinam os requisitos de usuários finais, especialmente dos usuários comuns, e desenvolvem especificações das transações para atender a estes requisitos.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04775" x="3497775"/>
            <a:ext cy="1425550" cx="21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Profissionais envolvidos em um SGBD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pt-BR"/>
              <a:t>Programadores de aplicação:</a:t>
            </a:r>
          </a:p>
          <a:p>
            <a:pPr algn="just" rtl="0" lvl="0" indent="45720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algn="just" rtl="0" lvl="0" indent="457200">
              <a:spcBef>
                <a:spcPts val="0"/>
              </a:spcBef>
              <a:buNone/>
            </a:pPr>
            <a:r>
              <a:rPr sz="2000" lang="pt-BR">
                <a:solidFill>
                  <a:srgbClr val="000000"/>
                </a:solidFill>
              </a:rPr>
              <a:t>Implementam as especificações feitas pelo analista de sistemas produzindo programas e, então, testam, depuram, documentam e mantêm estes programas.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60251" x="3464675"/>
            <a:ext cy="1659874" cx="221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Quando utilizar um SGBD?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just" rtl="0" lvl="0" indent="-3810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SGBD’s são utilizados quando queremos manipular grandes volumes de dados nas diferentes áreas do nosso cotidiano, como por exemplo:</a:t>
            </a:r>
          </a:p>
          <a:p>
            <a:pPr algn="just"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Dados sobre empregados;</a:t>
            </a:r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Dados sobre alunos;</a:t>
            </a:r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Contas bancárias;</a:t>
            </a:r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Dados climatológicos;</a:t>
            </a:r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Buscas na internet;</a:t>
            </a:r>
          </a:p>
          <a:p>
            <a:pPr rtl="0" lvl="1" indent="-33655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700" lang="pt-BR"/>
              <a:t>Banco de dados científicos.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Quando </a:t>
            </a:r>
            <a:r>
              <a:rPr lang="pt-BR">
                <a:solidFill>
                  <a:schemeClr val="accent2"/>
                </a:solidFill>
              </a:rPr>
              <a:t>utilizar</a:t>
            </a:r>
            <a:r>
              <a:rPr lang="pt-BR"/>
              <a:t> um SGBD?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Quando empresas ou corporações coletam e armazenam quantidades gigantescas de dados.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pt-BR">
                <a:solidFill>
                  <a:srgbClr val="000000"/>
                </a:solidFill>
              </a:rPr>
              <a:t>Exemplos de dados gigantes: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Dados de comércio eletrônico;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Dados de navegação na internet;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Dados de compras de clientes em grandes lojas de departamento, ou supermercados.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Dados de transações bancárias ou cartão de crédito.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Quando utilizar um SGBD?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Quando existem dados coletados e armazenados a velocidades enormes (GB/hora).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pt-BR">
                <a:solidFill>
                  <a:srgbClr val="000000"/>
                </a:solidFill>
              </a:rPr>
              <a:t>Exemplos: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Sensores remotos em satélites;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Simulações científicas;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Dados de expressões de genes.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54000" x="6379450"/>
            <a:ext cy="2846549" cx="21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4000" lang="pt-BR"/>
              <a:t>Quando NÃO </a:t>
            </a:r>
            <a:r>
              <a:rPr sz="4000" lang="pt-BR">
                <a:solidFill>
                  <a:schemeClr val="accent2"/>
                </a:solidFill>
              </a:rPr>
              <a:t>utilizar</a:t>
            </a:r>
            <a:r>
              <a:rPr sz="4000" lang="pt-BR"/>
              <a:t> um SGBD?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800" lang="pt-BR"/>
              <a:t>	</a:t>
            </a:r>
            <a:r>
              <a:rPr sz="2400" lang="pt-BR"/>
              <a:t>Em alguns casos se faz desnecessário o uso de um SGBD, como por exemplo: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Quando as bases de dados e aplicações são simples, bem definidas e não possuem expectativa de mudanças;</a:t>
            </a:r>
          </a:p>
          <a:p>
            <a:pPr rtl="0" lvl="0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Quando não há necessidade de acesso por mais de um usuário.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Vantagens da utilização de um SGBD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Controle de redundância dos dados;</a:t>
            </a:r>
          </a:p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Controle de acesso (segurança);</a:t>
            </a:r>
          </a:p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Armazenamento persistente dos dados;</a:t>
            </a:r>
          </a:p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Existência de múltiplas interfaces para os usuários;</a:t>
            </a:r>
          </a:p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Representação de relacionamentos complexos entre os dados;</a:t>
            </a:r>
          </a:p>
          <a:p>
            <a:pPr rtl="0" lvl="0" indent="-355600" marL="457200">
              <a:lnSpc>
                <a:spcPct val="143181"/>
              </a:lnSpc>
              <a:spcBef>
                <a:spcPts val="0"/>
              </a:spcBef>
              <a:spcAft>
                <a:spcPts val="140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Manutenção de restrições de integridade.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800" lang="pt-BR"/>
              <a:t>Onde os dados são armazenados?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36925" x="1210500"/>
            <a:ext cy="1903424" cx="289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Shape 182"/>
          <p:cNvCxnSpPr/>
          <p:nvPr/>
        </p:nvCxnSpPr>
        <p:spPr>
          <a:xfrm rot="10800000" flipH="1">
            <a:off y="2386250" x="4781125"/>
            <a:ext cy="13499" cx="675599"/>
          </a:xfrm>
          <a:prstGeom prst="straightConnector1">
            <a:avLst/>
          </a:prstGeom>
          <a:noFill/>
          <a:ln w="38100" cap="flat">
            <a:solidFill>
              <a:srgbClr val="E9E0C9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183" name="Shape 183"/>
          <p:cNvCxnSpPr/>
          <p:nvPr/>
        </p:nvCxnSpPr>
        <p:spPr>
          <a:xfrm>
            <a:off y="2105550" x="5098600"/>
            <a:ext cy="575099" cx="20099"/>
          </a:xfrm>
          <a:prstGeom prst="straightConnector1">
            <a:avLst/>
          </a:prstGeom>
          <a:noFill/>
          <a:ln w="38100" cap="flat">
            <a:solidFill>
              <a:srgbClr val="E9E0C9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82050" x="6156025"/>
            <a:ext cy="995024" cx="14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Banco de Dados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200150" x="457200"/>
            <a:ext cy="3266999" cx="5060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Um Banco de Dados (BD, em inglês DB, database) é uma entidade na qual é possível armazenar dados de maneira estruturada e com a menor redundância possível.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Estes dados devem poder ser utilizados por programas, por usuários diferentes.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37703" x="5621350"/>
            <a:ext cy="2964920" cx="328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y="1290900" x="8710550"/>
            <a:ext cy="341100" cx="198600"/>
          </a:xfrm>
          <a:prstGeom prst="rect">
            <a:avLst/>
          </a:prstGeom>
          <a:solidFill>
            <a:srgbClr val="C27BA0"/>
          </a:solidFill>
          <a:ln w="19050" cap="flat">
            <a:solidFill>
              <a:srgbClr val="C27BA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y="4212350" x="8488200"/>
            <a:ext cy="341100" cx="198600"/>
          </a:xfrm>
          <a:prstGeom prst="rect">
            <a:avLst/>
          </a:prstGeom>
          <a:solidFill>
            <a:srgbClr val="C27BA0"/>
          </a:solidFill>
          <a:ln w="19050" cap="flat">
            <a:solidFill>
              <a:srgbClr val="C27BA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Banco de Dados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1200150" x="457200"/>
            <a:ext cy="3266999" cx="4941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Permite pôr dados à disposição de usuários para uma consulta (select), uma inserção (insert) ou uma atualização (update);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Muito útil quando trabalha-se com dados numerosos.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499325"/>
            <a:ext cy="3111150" cx="34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y="1200150" x="8744075"/>
            <a:ext cy="321000" cx="205200"/>
          </a:xfrm>
          <a:prstGeom prst="rect">
            <a:avLst/>
          </a:prstGeom>
          <a:solidFill>
            <a:srgbClr val="C27BA0"/>
          </a:solidFill>
          <a:ln w="19050" cap="flat">
            <a:solidFill>
              <a:srgbClr val="C27BA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1800" lang="pt-BR"/>
              <a:t>SGBD 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b="1" sz="1800" lang="pt-BR"/>
              <a:t>Recursos</a:t>
            </a:r>
          </a:p>
          <a:p>
            <a:pPr rtl="0" lvl="1" indent="-342900" marL="9144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b="1" sz="1800" lang="pt-BR"/>
              <a:t>Profissionais envolvidos</a:t>
            </a:r>
          </a:p>
          <a:p>
            <a:pPr rtl="0" lvl="0" indent="0" marL="4572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1800" lang="pt-BR"/>
              <a:t>Banco de Dados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1800" lang="pt-BR"/>
              <a:t>Modelo Relacional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rtl="0" lvl="0" indent="-3429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1800" lang="pt-BR"/>
              <a:t>Linguagem SQL</a:t>
            </a: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pt-BR"/>
              <a:t>Agenda	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Banco de Dados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1200150" x="457200"/>
            <a:ext cy="3266999" cx="5174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Pode ser: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Local - </a:t>
            </a:r>
            <a:r>
              <a:rPr sz="2000" lang="pt-BR">
                <a:solidFill>
                  <a:srgbClr val="000000"/>
                </a:solidFill>
              </a:rPr>
              <a:t>Utilizável em uma máquina por um usuário.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Acessível por rede - </a:t>
            </a:r>
            <a:r>
              <a:rPr sz="2000" lang="pt-BR">
                <a:solidFill>
                  <a:srgbClr val="000000"/>
                </a:solidFill>
              </a:rPr>
              <a:t>As informações são armazenadas em máquinas distantes e acessíveis pela rede.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/>
              <a:t>Pode ser acessado por vários usuários, simultaneamente.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50181" x="5599650"/>
            <a:ext cy="3135293" cx="34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y="1150175" x="8875725"/>
            <a:ext cy="321000" cx="232199"/>
          </a:xfrm>
          <a:prstGeom prst="rect">
            <a:avLst/>
          </a:prstGeom>
          <a:solidFill>
            <a:srgbClr val="C27BA0"/>
          </a:solidFill>
          <a:ln w="19050" cap="flat">
            <a:solidFill>
              <a:srgbClr val="C27BA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Modelo Relacional de Banco de Dados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just" rtl="0" lvl="0" indent="457200">
              <a:spcBef>
                <a:spcPts val="0"/>
              </a:spcBef>
              <a:buNone/>
            </a:pPr>
            <a:r>
              <a:rPr sz="2400" lang="pt-BR"/>
              <a:t>A principal construção para representação dos dados é a </a:t>
            </a:r>
            <a:r>
              <a:rPr b="1" sz="2400" lang="pt-BR"/>
              <a:t>relação</a:t>
            </a:r>
            <a:r>
              <a:rPr sz="2400" lang="pt-BR"/>
              <a:t>. Uma </a:t>
            </a:r>
            <a:r>
              <a:rPr b="1" sz="2400" lang="pt-BR"/>
              <a:t>tabela</a:t>
            </a:r>
            <a:r>
              <a:rPr sz="2400" lang="pt-BR"/>
              <a:t> com </a:t>
            </a:r>
            <a:r>
              <a:rPr b="1" sz="2400" lang="pt-BR"/>
              <a:t>linhas</a:t>
            </a:r>
            <a:r>
              <a:rPr sz="2400" lang="pt-BR"/>
              <a:t> e </a:t>
            </a:r>
            <a:r>
              <a:rPr b="1" sz="2400" lang="pt-BR"/>
              <a:t>colunas</a:t>
            </a:r>
            <a:r>
              <a:rPr sz="2400" lang="pt-BR"/>
              <a:t>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20275" x="3245625"/>
            <a:ext cy="2346875" cx="2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1200150" x="457200"/>
            <a:ext cy="3266999" cx="631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Relações ou Tabelas: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Representam entidades do mundo real;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Podem ser objetos com uma existência física ou conceitual; 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Cada tabela tem um nome único.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95150" x="5938000"/>
            <a:ext cy="3333750" cx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Shape 224"/>
          <p:cNvCxnSpPr/>
          <p:nvPr/>
        </p:nvCxnSpPr>
        <p:spPr>
          <a:xfrm flipH="1">
            <a:off y="862825" x="7571525"/>
            <a:ext cy="390900" cx="36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y="655500" x="7859050"/>
            <a:ext cy="160500" cx="1063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800" lang="pt-BR"/>
              <a:t>Nome da Tabela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Tipos de valores: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String;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Int;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Data;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Hora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Null.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15698" x="5188875"/>
            <a:ext cy="3351450" cx="27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Domínio: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Representa o valor que um campo pode receber;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Define também o formato do dado.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29925" x="5931300"/>
            <a:ext cy="3333750" cx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Linhas ou Tuplas ou Registros: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Representam os dados em si;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São instâncias com valores definidos.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995150" x="5938000"/>
            <a:ext cy="3333750" cx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Shape 247"/>
          <p:cNvCxnSpPr/>
          <p:nvPr/>
        </p:nvCxnSpPr>
        <p:spPr>
          <a:xfrm rot="10800000" flipH="1">
            <a:off y="1765825" x="5457850"/>
            <a:ext cy="501599" cx="5885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8" name="Shape 248"/>
          <p:cNvCxnSpPr/>
          <p:nvPr/>
        </p:nvCxnSpPr>
        <p:spPr>
          <a:xfrm rot="10800000" flipH="1">
            <a:off y="1973200" x="5464550"/>
            <a:ext cy="300899" cx="602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9" name="Shape 249"/>
          <p:cNvCxnSpPr/>
          <p:nvPr/>
        </p:nvCxnSpPr>
        <p:spPr>
          <a:xfrm rot="10800000" flipH="1">
            <a:off y="2187100" x="5484625"/>
            <a:ext cy="86999" cx="608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0" name="Shape 250"/>
          <p:cNvCxnSpPr/>
          <p:nvPr/>
        </p:nvCxnSpPr>
        <p:spPr>
          <a:xfrm>
            <a:off y="2280800" x="5477925"/>
            <a:ext cy="100199" cx="608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1" name="Shape 251"/>
          <p:cNvCxnSpPr/>
          <p:nvPr/>
        </p:nvCxnSpPr>
        <p:spPr>
          <a:xfrm>
            <a:off y="2267425" x="5451175"/>
            <a:ext cy="267599" cx="615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2" name="Shape 252"/>
          <p:cNvCxnSpPr/>
          <p:nvPr/>
        </p:nvCxnSpPr>
        <p:spPr>
          <a:xfrm>
            <a:off y="2280800" x="5477925"/>
            <a:ext cy="408000" cx="5952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3" name="Shape 253"/>
          <p:cNvCxnSpPr/>
          <p:nvPr/>
        </p:nvCxnSpPr>
        <p:spPr>
          <a:xfrm>
            <a:off y="2267425" x="5457850"/>
            <a:ext cy="608700" cx="608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4" name="Shape 254"/>
          <p:cNvCxnSpPr/>
          <p:nvPr/>
        </p:nvCxnSpPr>
        <p:spPr>
          <a:xfrm rot="10800000" flipH="1">
            <a:off y="3765499" x="5939450"/>
            <a:ext cy="147300" cx="45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5" name="Shape 255"/>
          <p:cNvCxnSpPr/>
          <p:nvPr/>
        </p:nvCxnSpPr>
        <p:spPr>
          <a:xfrm>
            <a:off y="3919500" x="5946125"/>
            <a:ext cy="26999" cx="461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6" name="Shape 256"/>
          <p:cNvCxnSpPr/>
          <p:nvPr/>
        </p:nvCxnSpPr>
        <p:spPr>
          <a:xfrm>
            <a:off y="3926175" x="5946125"/>
            <a:ext cy="247500" cx="455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46900" x="1646775"/>
            <a:ext cy="907700" cx="29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idx="1" type="body"/>
          </p:nvPr>
        </p:nvSpPr>
        <p:spPr>
          <a:xfrm>
            <a:off y="1180100" x="268400"/>
            <a:ext cy="3266999" cx="5609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Campos ou Atributos: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São características das entidades;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São as colunas que formam a tabela;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Cada tabela tem um campo que é identificador único.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04875" x="5931300"/>
            <a:ext cy="3333750" cx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y="1411286" x="6120569"/>
            <a:ext cy="167100" cx="28025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y="3349523" x="6446873"/>
            <a:ext cy="167100" cx="208110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Restrições de Integridade: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Integridade de Domínio</a:t>
            </a:r>
            <a:r>
              <a:rPr sz="1800" lang="pt-BR">
                <a:solidFill>
                  <a:srgbClr val="000000"/>
                </a:solidFill>
              </a:rPr>
              <a:t> - </a:t>
            </a:r>
            <a:r>
              <a:rPr sz="1800" lang="pt-BR"/>
              <a:t>O valor de um campo deve obedecer ao domínio estabelecido.</a:t>
            </a:r>
          </a:p>
          <a:p>
            <a:pPr rtl="0" lvl="0" indent="-342900" marL="45720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É verificada toda vez que um elemento é modificado ou incorporado no BD.</a:t>
            </a:r>
          </a:p>
          <a:p>
            <a:pPr rtl="0" lvl="0" indent="-342900" marL="457200"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Nesta integridade temos as seguintes restrições: de atributo, tipos, tuplas, banco de dados e transições de estados.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y="9382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Restrições de Integridade: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Integridade de Chave</a:t>
            </a:r>
            <a:r>
              <a:rPr sz="1800" lang="pt-BR">
                <a:solidFill>
                  <a:schemeClr val="dk2"/>
                </a:solidFill>
              </a:rPr>
              <a:t>:</a:t>
            </a:r>
          </a:p>
          <a:p>
            <a:pPr rtl="0"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rtl="0" lvl="0" indent="-34290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Não permite que alguns campos tenham valores repetidos nas colunas;</a:t>
            </a:r>
          </a:p>
          <a:p>
            <a:pPr rtl="0" lvl="0" indent="-34290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Uma relação deve ter pelo menos uma chave;</a:t>
            </a:r>
          </a:p>
          <a:p>
            <a:pPr rtl="0" lvl="0" indent="-34290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/>
              <a:t>Tipos de chave:</a:t>
            </a:r>
          </a:p>
          <a:p>
            <a:pPr rtl="0" lvl="1" indent="-342900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Chave Única;</a:t>
            </a:r>
          </a:p>
          <a:p>
            <a:pPr rtl="0" lvl="1" indent="-342900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Chave Primária;</a:t>
            </a:r>
          </a:p>
          <a:p>
            <a:pPr rtl="0" lvl="1" indent="-342900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Chave Candidata;</a:t>
            </a:r>
          </a:p>
          <a:p>
            <a:pPr rtl="0" lvl="1" indent="-342900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Chave Estrangeira;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1200150" x="457200"/>
            <a:ext cy="3266999" cx="8453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2000" lang="pt-BR"/>
              <a:t>Chave Única </a:t>
            </a:r>
            <a:r>
              <a:rPr sz="2000" lang="pt-BR"/>
              <a:t>- É a que identifica um único item no banco de dados;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60575" x="233350"/>
            <a:ext cy="2133600" cx="8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y="2534975" x="428075"/>
            <a:ext cy="1571699" cx="15317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y="2540211" x="7022975"/>
            <a:ext cy="1571699" cx="16988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Recursos do SGBD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318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pt-BR"/>
              <a:t>Definição de dados</a:t>
            </a:r>
          </a:p>
          <a:p>
            <a:pPr rtl="0" lvl="0" indent="-4318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lang="pt-BR"/>
              <a:t>Dicionário de dados</a:t>
            </a:r>
          </a:p>
          <a:p>
            <a:pPr algn="l" rtl="0" lv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33650" x="3297375"/>
            <a:ext cy="1831049" cx="24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1800" lang="pt-BR"/>
              <a:t>Chave Primária (superchave) </a:t>
            </a:r>
            <a:r>
              <a:rPr sz="1800" lang="pt-BR"/>
              <a:t>- Permite identificar de maneira única uma tupla (é uma chave única);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67125" x="233362"/>
            <a:ext cy="2133600" cx="8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y="2534975" x="428075"/>
            <a:ext cy="1571699" cx="15317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2000" lang="pt-BR"/>
              <a:t>Chave Candidata -</a:t>
            </a:r>
            <a:r>
              <a:rPr sz="2000" lang="pt-BR"/>
              <a:t> É a que poderia ser uma chave primária;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64600" x="233362"/>
            <a:ext cy="2133600" cx="86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y="2545711" x="7014863"/>
            <a:ext cy="1571699" cx="170700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Conceitos: Modelo Relacional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1200150" x="457200"/>
            <a:ext cy="3266999" cx="8518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b="1" sz="2000" lang="pt-BR"/>
              <a:t>Chave Estrangeira</a:t>
            </a:r>
            <a:r>
              <a:rPr sz="2000" lang="pt-BR"/>
              <a:t>  - É usada para relacionar duas tabelas distintas;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47675" x="2937050"/>
            <a:ext cy="2570099" cx="34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y="1993200" x="3049975"/>
            <a:ext cy="481500" cx="61529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y="2714125" x="4305975"/>
            <a:ext cy="623400" cx="6903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y="2714125" x="3049975"/>
            <a:ext cy="623400" cx="615299"/>
          </a:xfrm>
          <a:prstGeom prst="rect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y="3576950" x="3049975"/>
            <a:ext cy="730499" cx="655500"/>
          </a:xfrm>
          <a:prstGeom prst="rect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y="3197125" x="2662050"/>
            <a:ext cy="782699" cx="387899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FF"/>
          </a:solidFill>
          <a:ln w="19050" cap="flat">
            <a:solidFill>
              <a:srgbClr val="0000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 rot="1074370">
            <a:off y="2529195" x="3567398"/>
            <a:ext cy="170957" cx="729853"/>
          </a:xfrm>
          <a:prstGeom prst="rightArrow">
            <a:avLst>
              <a:gd fmla="val 50000" name="adj1"/>
              <a:gd fmla="val 72077" name="adj2"/>
            </a:avLst>
          </a:prstGeom>
          <a:solidFill>
            <a:srgbClr val="FF0000"/>
          </a:solidFill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y="1200150" x="457200"/>
            <a:ext cy="3266999" cx="8104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Restrições de Integridade: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Integridade de Entidade</a:t>
            </a:r>
            <a:r>
              <a:rPr sz="1800" lang="pt-BR"/>
              <a:t>: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Decide se um campo pode ou não ter valor null;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Nenhum componente de uma chave primária pode ser nulo.</a:t>
            </a:r>
          </a:p>
          <a:p>
            <a:pPr rtl="0" lvl="0" indent="-228600" marL="4572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Exemplo:</a:t>
            </a:r>
            <a:r>
              <a:rPr sz="1800" lang="pt-BR">
                <a:solidFill>
                  <a:srgbClr val="000000"/>
                </a:solidFill>
              </a:rPr>
              <a:t> 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Todo Aluno deve ter um nome válido, </a:t>
            </a:r>
            <a:r>
              <a:rPr sz="1800" lang="pt-BR">
                <a:solidFill>
                  <a:srgbClr val="000000"/>
                </a:solidFill>
              </a:rPr>
              <a:t>NOT NULL</a:t>
            </a:r>
            <a:r>
              <a:rPr sz="1800" lang="pt-BR"/>
              <a:t>; 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Nem todo Aluno possui telefone, </a:t>
            </a:r>
            <a:r>
              <a:rPr sz="1800" lang="pt-BR">
                <a:solidFill>
                  <a:srgbClr val="000000"/>
                </a:solidFill>
              </a:rPr>
              <a:t>NULL</a:t>
            </a:r>
            <a:r>
              <a:rPr sz="1800" lang="pt-BR"/>
              <a:t>;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y="1200150" x="457200"/>
            <a:ext cy="3266999" cx="8030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Restrições de Integridade: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Integridade Semântica</a:t>
            </a:r>
            <a:r>
              <a:rPr sz="1800" lang="pt-BR"/>
              <a:t> - São restrições especificadas nas regras de negócio.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Exemplos: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Uma pessoa não pode ter mais de três contas bancárias;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O total de limite de créditos não pode ultrapassar 10.000;</a:t>
            </a:r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Todo salário tem que ser maior ou igual ao salário mínimo.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pt-BR"/>
              <a:t>A instrução CHECK.</a:t>
            </a:r>
          </a:p>
        </p:txBody>
      </p:sp>
      <p:sp>
        <p:nvSpPr>
          <p:cNvPr id="328" name="Shape 3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y="1123675" x="408000"/>
            <a:ext cy="3343500" cx="8501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pt-BR"/>
              <a:t>Restrições de Integridade: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1" sz="1800" lang="pt-BR">
                <a:solidFill>
                  <a:srgbClr val="000000"/>
                </a:solidFill>
              </a:rPr>
              <a:t>Integridade Referencial</a:t>
            </a:r>
            <a:r>
              <a:rPr sz="1800" lang="pt-BR">
                <a:solidFill>
                  <a:srgbClr val="000000"/>
                </a:solidFill>
              </a:rPr>
              <a:t>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Garante a consistência entre tuplas em uma ligação no Banco de Dados.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1" indent="-3429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1800" lang="pt-BR"/>
              <a:t>Uma tupla em uma relação que se refere a outra relação deve referenciar uma tupla existente nesta outra relação; </a:t>
            </a:r>
          </a:p>
          <a:p>
            <a:pPr rtl="0" lvl="1" indent="-228600" marL="9144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Conceitos: Modelo Relacional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Linguagem SQL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y="1063375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DDL (Data Definition Language) - DML (Data Manipulation Language) - </a:t>
            </a:r>
          </a:p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DCL (Data Control Language) - 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y="521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Linguagem SQL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1032925" x="457200"/>
            <a:ext cy="3266999" cx="8465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DDL (Data Definition Language): </a:t>
            </a:r>
            <a:r>
              <a:rPr sz="2400" lang="pt-BR">
                <a:solidFill>
                  <a:srgbClr val="000000"/>
                </a:solidFill>
              </a:rPr>
              <a:t>Cria e define a estrutura da Base de Dados.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</a:pPr>
            <a:r>
              <a:t/>
            </a:r>
            <a:endParaRPr sz="2400"/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pt-BR"/>
              <a:t> </a:t>
            </a:r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80572" x="6466400"/>
            <a:ext cy="1276925" cx="194938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y="1986000" x="623250"/>
            <a:ext cy="1171500" cx="2159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>
                <a:solidFill>
                  <a:schemeClr val="lt2"/>
                </a:solidFill>
              </a:rPr>
              <a:t>Create;</a:t>
            </a:r>
          </a:p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>
                <a:solidFill>
                  <a:schemeClr val="lt2"/>
                </a:solidFill>
              </a:rPr>
              <a:t>Alter;</a:t>
            </a:r>
          </a:p>
          <a:p>
            <a:pPr rtl="0" lvl="0" indent="-3556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000" lang="pt-BR">
                <a:solidFill>
                  <a:schemeClr val="lt2"/>
                </a:solidFill>
              </a:rPr>
              <a:t>Drop.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48975" x="4134700"/>
            <a:ext cy="926599" cx="18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599150" x="4996350"/>
            <a:ext cy="700775" cx="26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 CREATE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95276" x="312975"/>
            <a:ext cy="2843475" cx="3613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Shape 357"/>
          <p:cNvGraphicFramePr/>
          <p:nvPr/>
        </p:nvGraphicFramePr>
        <p:xfrm>
          <a:off y="2092934" x="4831925"/>
          <a:ext cy="3000000" cx="3000000"/>
        </p:xfrm>
        <a:graphic>
          <a:graphicData uri="http://schemas.openxmlformats.org/drawingml/2006/table">
            <a:tbl>
              <a:tblPr>
                <a:noFill/>
                <a:tableStyleId>{69DF2244-5E81-4894-9897-5026045D30B7}</a:tableStyleId>
              </a:tblPr>
              <a:tblGrid>
                <a:gridCol w="529725"/>
                <a:gridCol w="729425"/>
                <a:gridCol w="924475"/>
                <a:gridCol w="777350"/>
                <a:gridCol w="1244700"/>
              </a:tblGrid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ID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Nome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Endereço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Email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sz="1000" lang="pt-BR"/>
                        <a:t>Data_nascimento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</a:tr>
              <a:tr h="235675"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</a:tbl>
          </a:graphicData>
        </a:graphic>
      </p:graphicFrame>
      <p:cxnSp>
        <p:nvCxnSpPr>
          <p:cNvPr id="358" name="Shape 358"/>
          <p:cNvCxnSpPr/>
          <p:nvPr/>
        </p:nvCxnSpPr>
        <p:spPr>
          <a:xfrm rot="10800000">
            <a:off y="1731725" x="4831925"/>
            <a:ext cy="3611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59" name="Shape 359"/>
          <p:cNvCxnSpPr/>
          <p:nvPr/>
        </p:nvCxnSpPr>
        <p:spPr>
          <a:xfrm>
            <a:off y="1739013" x="4829148"/>
            <a:ext cy="6599" cx="127079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60" name="Shape 360"/>
          <p:cNvCxnSpPr/>
          <p:nvPr/>
        </p:nvCxnSpPr>
        <p:spPr>
          <a:xfrm>
            <a:off y="1739036" x="6093273"/>
            <a:ext cy="4346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61" name="Shape 361"/>
          <p:cNvSpPr txBox="1"/>
          <p:nvPr/>
        </p:nvSpPr>
        <p:spPr>
          <a:xfrm>
            <a:off y="1725036" x="5005827"/>
            <a:ext cy="173700" cx="113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Contatos</a:t>
            </a:r>
          </a:p>
        </p:txBody>
      </p:sp>
      <p:sp>
        <p:nvSpPr>
          <p:cNvPr id="362" name="Shape 362"/>
          <p:cNvSpPr/>
          <p:nvPr/>
        </p:nvSpPr>
        <p:spPr>
          <a:xfrm>
            <a:off y="2581775" x="4100075"/>
            <a:ext cy="173700" cx="5330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</a:t>
            </a:r>
            <a:r>
              <a:rPr lang="pt-BR"/>
              <a:t> DROP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1023350" x="457200"/>
            <a:ext cy="3443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Permite a exclusão de um banco de dados ou de uma tabela de um banco.</a:t>
            </a:r>
          </a:p>
          <a:p>
            <a:pPr lvl="1" indent="-35560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000" lang="pt-BR">
                <a:solidFill>
                  <a:srgbClr val="000000"/>
                </a:solidFill>
              </a:rPr>
              <a:t>Apagando o banco de dados de nome “Teste”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14250" x="2777812"/>
            <a:ext cy="2119199" cx="35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Recursos do SGBD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600" lang="pt-BR">
                <a:solidFill>
                  <a:srgbClr val="000000"/>
                </a:solidFill>
              </a:rPr>
              <a:t>Definição de Dados</a:t>
            </a:r>
          </a:p>
          <a:p>
            <a:pPr algn="just" rtl="0" lvl="1" indent="-3937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600" lang="pt-BR"/>
              <a:t>Este recurso pode ser usado para criar tabelas de banco de dados e para definir as características dos campos em cada tabela. Tais informações sobre os bancos de dados costumam ser documentadas no </a:t>
            </a:r>
            <a:r>
              <a:rPr sz="2600" lang="pt-BR">
                <a:solidFill>
                  <a:srgbClr val="000000"/>
                </a:solidFill>
              </a:rPr>
              <a:t>dicionário de dados.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</a:t>
            </a:r>
            <a:r>
              <a:rPr lang="pt-BR"/>
              <a:t> ALTER</a:t>
            </a:r>
          </a:p>
        </p:txBody>
      </p:sp>
      <p:graphicFrame>
        <p:nvGraphicFramePr>
          <p:cNvPr id="375" name="Shape 375"/>
          <p:cNvGraphicFramePr/>
          <p:nvPr/>
        </p:nvGraphicFramePr>
        <p:xfrm>
          <a:off y="1470884" x="55125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{D270995B-2886-4BAC-ADAD-AE7128BA6CCA}</a:tableStyleId>
              </a:tblPr>
              <a:tblGrid>
                <a:gridCol w="529725"/>
                <a:gridCol w="729425"/>
                <a:gridCol w="924475"/>
                <a:gridCol w="777350"/>
                <a:gridCol w="1244700"/>
              </a:tblGrid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ID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Nome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Endereço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Email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000" lang="pt-BR"/>
                        <a:t>Data_nascimento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</a:tr>
              <a:tr h="235675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</a:tbl>
          </a:graphicData>
        </a:graphic>
      </p:graphicFrame>
      <p:cxnSp>
        <p:nvCxnSpPr>
          <p:cNvPr id="376" name="Shape 376"/>
          <p:cNvCxnSpPr/>
          <p:nvPr/>
        </p:nvCxnSpPr>
        <p:spPr>
          <a:xfrm rot="10800000">
            <a:off y="1109675" x="551250"/>
            <a:ext cy="3611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77" name="Shape 377"/>
          <p:cNvCxnSpPr/>
          <p:nvPr/>
        </p:nvCxnSpPr>
        <p:spPr>
          <a:xfrm>
            <a:off y="1116963" x="548472"/>
            <a:ext cy="6599" cx="127079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78" name="Shape 378"/>
          <p:cNvCxnSpPr/>
          <p:nvPr/>
        </p:nvCxnSpPr>
        <p:spPr>
          <a:xfrm>
            <a:off y="1116986" x="1812597"/>
            <a:ext cy="4346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79" name="Shape 379"/>
          <p:cNvSpPr txBox="1"/>
          <p:nvPr/>
        </p:nvSpPr>
        <p:spPr>
          <a:xfrm>
            <a:off y="1102986" x="725152"/>
            <a:ext cy="173700" cx="113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pt-BR"/>
              <a:t>Contatos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y="1658725" x="4756925"/>
            <a:ext cy="1311000" cx="4299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200" lang="pt-BR">
                <a:solidFill>
                  <a:schemeClr val="lt2"/>
                </a:solidFill>
              </a:rPr>
              <a:t>ALTER TABLE </a:t>
            </a:r>
            <a:r>
              <a:rPr sz="1200" lang="pt-BR"/>
              <a:t>Contatos</a:t>
            </a:r>
            <a:r>
              <a:rPr sz="1200" lang="pt-BR">
                <a:solidFill>
                  <a:schemeClr val="lt2"/>
                </a:solidFill>
              </a:rPr>
              <a:t> DROP COLUMN </a:t>
            </a:r>
            <a:r>
              <a:rPr sz="1200" lang="pt-BR"/>
              <a:t>Data_nascimento;</a:t>
            </a:r>
          </a:p>
        </p:txBody>
      </p:sp>
      <p:sp>
        <p:nvSpPr>
          <p:cNvPr id="381" name="Shape 381"/>
          <p:cNvSpPr/>
          <p:nvPr/>
        </p:nvSpPr>
        <p:spPr>
          <a:xfrm>
            <a:off y="2668725" x="4327500"/>
            <a:ext cy="361199" cx="26759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382" name="Shape 382"/>
          <p:cNvGraphicFramePr/>
          <p:nvPr/>
        </p:nvGraphicFramePr>
        <p:xfrm>
          <a:off y="3375885" x="2834624"/>
          <a:ext cy="3000000" cx="3000000"/>
        </p:xfrm>
        <a:graphic>
          <a:graphicData uri="http://schemas.openxmlformats.org/drawingml/2006/table">
            <a:tbl>
              <a:tblPr>
                <a:noFill/>
                <a:tableStyleId>{9E53B5DA-EAEC-448B-8483-422C39421B7B}</a:tableStyleId>
              </a:tblPr>
              <a:tblGrid>
                <a:gridCol w="529725"/>
                <a:gridCol w="729425"/>
                <a:gridCol w="924475"/>
                <a:gridCol w="777350"/>
              </a:tblGrid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ID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Nome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Endereço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rPr sz="1100" lang="pt-BR"/>
                        <a:t>Email</a:t>
                      </a:r>
                    </a:p>
                  </a:txBody>
                  <a:tcPr marR="91425" marB="91425" marT="91425" anchor="ctr" marL="91425">
                    <a:solidFill>
                      <a:schemeClr val="lt2"/>
                    </a:solidFill>
                  </a:tcPr>
                </a:tc>
              </a:tr>
              <a:tr h="235675"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  <a:tr h="285275"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 rtl="0"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R="91425" marB="91425" marT="91425" anchor="ctr" marL="91425"/>
                </a:tc>
              </a:tr>
            </a:tbl>
          </a:graphicData>
        </a:graphic>
      </p:graphicFrame>
      <p:cxnSp>
        <p:nvCxnSpPr>
          <p:cNvPr id="383" name="Shape 383"/>
          <p:cNvCxnSpPr/>
          <p:nvPr/>
        </p:nvCxnSpPr>
        <p:spPr>
          <a:xfrm rot="10800000">
            <a:off y="3014675" x="2834624"/>
            <a:ext cy="3611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4" name="Shape 384"/>
          <p:cNvCxnSpPr/>
          <p:nvPr/>
        </p:nvCxnSpPr>
        <p:spPr>
          <a:xfrm>
            <a:off y="3021986" x="4095971"/>
            <a:ext cy="434699" cx="0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385" name="Shape 385"/>
          <p:cNvSpPr txBox="1"/>
          <p:nvPr/>
        </p:nvSpPr>
        <p:spPr>
          <a:xfrm>
            <a:off y="3007986" x="3008526"/>
            <a:ext cy="173700" cx="1130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pt-BR"/>
              <a:t>Contatos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y="3028652" x="2835625"/>
            <a:ext cy="6599" cx="1270799"/>
          </a:xfrm>
          <a:prstGeom prst="straightConnector1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Linguagem SQL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1093125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DML (Data Manipulation Language): </a:t>
            </a:r>
            <a:r>
              <a:rPr sz="2400" lang="pt-BR">
                <a:solidFill>
                  <a:srgbClr val="000000"/>
                </a:solidFill>
              </a:rPr>
              <a:t>Comandos de manipulação de dados.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393" name="Shape 393"/>
          <p:cNvSpPr txBox="1"/>
          <p:nvPr/>
        </p:nvSpPr>
        <p:spPr>
          <a:xfrm>
            <a:off y="2006575" x="688925"/>
            <a:ext cy="2193899" cx="2367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>
                <a:solidFill>
                  <a:schemeClr val="lt2"/>
                </a:solidFill>
              </a:rPr>
              <a:t>Insert;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>
                <a:solidFill>
                  <a:schemeClr val="lt2"/>
                </a:solidFill>
              </a:rPr>
              <a:t>Update;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>
                <a:solidFill>
                  <a:schemeClr val="lt2"/>
                </a:solidFill>
              </a:rPr>
              <a:t>Delete;</a:t>
            </a:r>
          </a:p>
          <a:p>
            <a:pPr rtl="0" lvl="0" indent="-342900" marL="4572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1800" lang="pt-BR">
                <a:solidFill>
                  <a:schemeClr val="lt2"/>
                </a:solidFill>
              </a:rPr>
              <a:t>Select.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89650" x="6701025"/>
            <a:ext cy="1212925" cx="17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32256" x="4608274"/>
            <a:ext cy="1278993" cx="18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910800" x="6675487"/>
            <a:ext cy="1153649" cx="18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322650" x="4608275"/>
            <a:ext cy="1212924" cx="189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</a:t>
            </a:r>
            <a:r>
              <a:rPr lang="pt-BR"/>
              <a:t> INSERT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72574" x="2528600"/>
            <a:ext cy="2761050" cx="40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 UPDATE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30366" x="2367874"/>
            <a:ext cy="2767150" cx="440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</a:t>
            </a:r>
            <a:r>
              <a:rPr lang="pt-BR"/>
              <a:t> DELETE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91225" x="2277800"/>
            <a:ext cy="3010599" cx="469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A instrução</a:t>
            </a:r>
            <a:r>
              <a:rPr lang="pt-BR"/>
              <a:t> SELECT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3950" x="2482675"/>
            <a:ext cy="2836599" cx="41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/>
              <a:t>Linguagem SQL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y="972750" x="517425"/>
            <a:ext cy="1923299" cx="7923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400" lang="pt-BR"/>
              <a:t>DCL (Data Control Language): </a:t>
            </a:r>
            <a:r>
              <a:rPr sz="2400" lang="pt-BR">
                <a:solidFill>
                  <a:srgbClr val="000000"/>
                </a:solidFill>
              </a:rPr>
              <a:t>Controla os acessos ao Banco de Dados.</a:t>
            </a:r>
          </a:p>
          <a:p>
            <a:pPr rtl="0" lvl="0" indent="0" marL="45720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rtl="0" lvl="1" indent="-381000" marL="9144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400" lang="pt-BR"/>
              <a:t>Grant</a:t>
            </a:r>
          </a:p>
          <a:p>
            <a:pPr rtl="0" lvl="1" indent="-381000" marL="91440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400" lang="pt-BR"/>
              <a:t>Revoke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83185" x="3670200"/>
            <a:ext cy="1377125" cx="47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488450" x="3899200"/>
            <a:ext cy="990600" cx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Recursos do SGBD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1026225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600" lang="pt-BR">
                <a:solidFill>
                  <a:schemeClr val="dk2"/>
                </a:solidFill>
              </a:rPr>
              <a:t>Dicionário de Dados</a:t>
            </a:r>
          </a:p>
          <a:p>
            <a:pPr rtl="0" lvl="1" indent="-355600" marL="914400">
              <a:spcBef>
                <a:spcPts val="0"/>
              </a:spcBef>
              <a:buClr>
                <a:schemeClr val="lt2"/>
              </a:buClr>
              <a:buSzPct val="100000"/>
              <a:buFont typeface="Courier New"/>
              <a:buChar char="o"/>
            </a:pPr>
            <a:r>
              <a:rPr sz="2000" lang="pt-BR"/>
              <a:t>É um arquivo, manual ou automatizado, que armazena as definições dos elementos de dados e suas características.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01550" x="2822575"/>
            <a:ext cy="2325448" cx="340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pt-BR">
                <a:solidFill>
                  <a:schemeClr val="accent2"/>
                </a:solidFill>
              </a:rPr>
              <a:t>Recursos do SGBD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600" lang="pt-BR">
                <a:solidFill>
                  <a:schemeClr val="dk2"/>
                </a:solidFill>
              </a:rPr>
              <a:t>Dicionário de Dados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2200" lang="pt-BR"/>
              <a:t>Um sistema de dicionário de dados útil deve armazenar e administrar os seguintes tipos de informação:</a:t>
            </a:r>
          </a:p>
          <a:p>
            <a:pPr rtl="0" lvl="0" indent="-368300" marL="9144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200" lang="pt-BR"/>
              <a:t>Descrição dos esquemas do sistema de banco de dados;</a:t>
            </a:r>
          </a:p>
          <a:p>
            <a:pPr rtl="0" lvl="0" indent="-368300" marL="9144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200" lang="pt-BR"/>
              <a:t>Informação detalhada do projeto de banco de dados físico;</a:t>
            </a:r>
          </a:p>
          <a:p>
            <a:pPr rtl="0" lvl="0" indent="-368300" marL="91440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Char char="●"/>
            </a:pPr>
            <a:r>
              <a:rPr sz="2200" lang="pt-BR"/>
              <a:t>Descrições dos usuários do banco de dados, suas responsabilidades e autoridade de acesso.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Profissionais envolvidos em um SGBD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pt-BR"/>
              <a:t>Analista de Dados: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algn="just" rtl="0" lvl="0">
              <a:spcBef>
                <a:spcPts val="0"/>
              </a:spcBef>
              <a:buNone/>
            </a:pPr>
            <a:r>
              <a:rPr sz="1900" lang="pt-BR">
                <a:solidFill>
                  <a:srgbClr val="000000"/>
                </a:solidFill>
              </a:rPr>
              <a:t>	É o profissional responsável por atuar com  a administração de banco de dados, desenvolver melhorias, identificar e solucionar problemas. O analista de dados é responsável por um dos maiores bens de uma empresa, que são as informações.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26150" x="3308875"/>
            <a:ext cy="1684175" cx="252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/>
              <a:t>Profissionais envolvidos em um SGBD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12001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100" lang="pt-BR"/>
              <a:t>Administrador da base de dados (“Database Administrator” ou DBA):</a:t>
            </a:r>
          </a:p>
          <a:p>
            <a:pPr algn="just" rtl="0" lvl="0" indent="457200">
              <a:spcBef>
                <a:spcPts val="0"/>
              </a:spcBef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algn="just" rtl="0" lvl="0" indent="457200">
              <a:spcBef>
                <a:spcPts val="0"/>
              </a:spcBef>
              <a:buNone/>
            </a:pPr>
            <a:r>
              <a:rPr sz="1900" lang="pt-BR">
                <a:solidFill>
                  <a:srgbClr val="000000"/>
                </a:solidFill>
              </a:rPr>
              <a:t>O DBA é responsável por autorizar acesso à base de dados e coordenar e monitorar seu uso. Este profissional é responsável por problemas, tais como, quebra de segurança ou baixo desempenho. Em grandes organizações, o DBA é auxiliado por técnicos.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900"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57075" x="3996000"/>
            <a:ext cy="1251649" cx="12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600" lang="pt-BR">
                <a:solidFill>
                  <a:schemeClr val="accent2"/>
                </a:solidFill>
              </a:rPr>
              <a:t>Profissionais envolvidos em um SGBD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1019550" x="457200"/>
            <a:ext cy="32669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pt-BR"/>
              <a:t>Projetista das bases de dados: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algn="just" rtl="0" lvl="0" indent="457200">
              <a:spcBef>
                <a:spcPts val="0"/>
              </a:spcBef>
              <a:buNone/>
            </a:pPr>
            <a:r>
              <a:rPr sz="1900" lang="pt-BR">
                <a:solidFill>
                  <a:srgbClr val="000000"/>
                </a:solidFill>
              </a:rPr>
              <a:t>Os projetistas de base de dados têm a responsabilidade de identificar os dados a serem armazenados na Base de Dados e escolher estruturas apropriadas para representar e armazenar tais dados. É responsabilidade destes projetistas obter os requisitos necessários dos futuros usuários da base.</a:t>
            </a:r>
          </a:p>
          <a:p>
            <a:pPr algn="just" rtl="0" lvl="0" indent="45720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86250" x="3561312"/>
            <a:ext cy="1337575" cx="202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lor-strip">
  <a:themeElements>
    <a:clrScheme name="Custom 458">
      <a:dk1>
        <a:srgbClr val="6A0212"/>
      </a:dk1>
      <a:lt1>
        <a:srgbClr val="B43C3E"/>
      </a:lt1>
      <a:dk2>
        <a:srgbClr val="000000"/>
      </a:dk2>
      <a:lt2>
        <a:srgbClr val="E9E0C9"/>
      </a:lt2>
      <a:accent1>
        <a:srgbClr val="D60030"/>
      </a:accent1>
      <a:accent2>
        <a:srgbClr val="FFA711"/>
      </a:accent2>
      <a:accent3>
        <a:srgbClr val="709E0B"/>
      </a:accent3>
      <a:accent4>
        <a:srgbClr val="006985"/>
      </a:accent4>
      <a:accent5>
        <a:srgbClr val="3A1E5E"/>
      </a:accent5>
      <a:accent6>
        <a:srgbClr val="FF6428"/>
      </a:accent6>
      <a:hlink>
        <a:srgbClr val="CDA43D"/>
      </a:hlink>
      <a:folHlink>
        <a:srgbClr val="744F1A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